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361" r:id="rId5"/>
    <p:sldId id="374" r:id="rId6"/>
    <p:sldId id="383" r:id="rId7"/>
    <p:sldId id="384" r:id="rId8"/>
    <p:sldId id="385" r:id="rId9"/>
    <p:sldId id="386" r:id="rId10"/>
    <p:sldId id="387" r:id="rId11"/>
    <p:sldId id="388" r:id="rId12"/>
    <p:sldId id="389" r:id="rId13"/>
    <p:sldId id="393" r:id="rId14"/>
    <p:sldId id="392" r:id="rId15"/>
    <p:sldId id="390" r:id="rId16"/>
    <p:sldId id="391" r:id="rId17"/>
    <p:sldId id="377" r:id="rId18"/>
    <p:sldId id="382" r:id="rId19"/>
    <p:sldId id="380" r:id="rId20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22E3106-34E5-6245-AF73-DCD270FB57A4}">
          <p14:sldIdLst>
            <p14:sldId id="361"/>
            <p14:sldId id="374"/>
            <p14:sldId id="383"/>
            <p14:sldId id="384"/>
            <p14:sldId id="385"/>
            <p14:sldId id="386"/>
            <p14:sldId id="387"/>
            <p14:sldId id="388"/>
            <p14:sldId id="389"/>
            <p14:sldId id="393"/>
            <p14:sldId id="392"/>
            <p14:sldId id="390"/>
            <p14:sldId id="391"/>
            <p14:sldId id="377"/>
            <p14:sldId id="382"/>
            <p14:sldId id="3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3645"/>
    <a:srgbClr val="495DF6"/>
    <a:srgbClr val="333333"/>
    <a:srgbClr val="36A1FF"/>
    <a:srgbClr val="62E42D"/>
    <a:srgbClr val="5CE7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08"/>
    <p:restoredTop sz="96190"/>
  </p:normalViewPr>
  <p:slideViewPr>
    <p:cSldViewPr snapToGrid="0" showGuides="1">
      <p:cViewPr varScale="1">
        <p:scale>
          <a:sx n="156" d="100"/>
          <a:sy n="156" d="100"/>
        </p:scale>
        <p:origin x="1140" y="144"/>
      </p:cViewPr>
      <p:guideLst>
        <p:guide orient="horz" pos="2205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jpg>
</file>

<file path=ppt/media/image5.jp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FA09C7-9652-2C4F-86BD-327DB41B88CC}" type="datetimeFigureOut">
              <a:rPr lang="es-CO" smtClean="0"/>
              <a:t>17/05/2023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319CE-805F-7743-B57A-5BBD446810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409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6D52-96C1-3B82-3921-C1D01860B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 noProof="0"/>
              <a:t>Haz clic para modificar el estilo de título del patrón</a:t>
            </a:r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5422-E135-9362-EDF3-7A595B12FF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 noProof="0"/>
              <a:t>Haz clic para editar el estilo de subtítulo del patrón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03590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F4A207-D658-9DAD-1BC3-FB47A2BD7F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74"/>
            <a:ext cx="12190625" cy="6857226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ACCE2706-609B-4286-9CC5-E45A7984253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57905" y="6277024"/>
            <a:ext cx="620682" cy="25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098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E47EFA2-0128-6854-898B-BEC05B5782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773"/>
            <a:ext cx="12190624" cy="68572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3CC96C-7BFF-9FEE-6D05-F5211D9D1A5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08410" y="2686949"/>
            <a:ext cx="5429812" cy="667010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Headline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F7B2BA-E1B1-FCBC-839E-C2A4F435C2F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08410" y="3550846"/>
            <a:ext cx="5429812" cy="1129360"/>
          </a:xfrm>
        </p:spPr>
        <p:txBody>
          <a:bodyPr>
            <a:normAutofit/>
          </a:bodyPr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Subtitle text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A96BC26-A574-C452-DCFB-B22A432541A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57905" y="6277024"/>
            <a:ext cx="620682" cy="25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84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C99C1A-8EFA-FEEE-9740-D10C283FF6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74"/>
            <a:ext cx="12190625" cy="685722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83D3A2B-414F-DC4E-9A5F-7DE7959333E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04593" y="2686949"/>
            <a:ext cx="5429812" cy="667010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Headline Slide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09D2A72-9B68-4F94-A9EC-4C2E732D158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04593" y="3550846"/>
            <a:ext cx="5429812" cy="1129360"/>
          </a:xfrm>
        </p:spPr>
        <p:txBody>
          <a:bodyPr>
            <a:normAutofit/>
          </a:bodyPr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Subtitle text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9C94290-3AEF-3C15-DA90-0892B9010F2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57905" y="6277024"/>
            <a:ext cx="620682" cy="25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643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C99C1A-8EFA-FEEE-9740-D10C283FF6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74"/>
            <a:ext cx="12190624" cy="685722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2867146-808D-F3B2-55C5-9FBA92CEAE3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27479" y="253910"/>
            <a:ext cx="620682" cy="25524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4BF9D0E-DD25-3FEA-9EBB-2C100585AFF7}"/>
              </a:ext>
            </a:extLst>
          </p:cNvPr>
          <p:cNvSpPr/>
          <p:nvPr userDrawn="1"/>
        </p:nvSpPr>
        <p:spPr>
          <a:xfrm>
            <a:off x="2153151" y="1916974"/>
            <a:ext cx="2521058" cy="3581400"/>
          </a:xfrm>
          <a:prstGeom prst="rect">
            <a:avLst/>
          </a:prstGeom>
          <a:solidFill>
            <a:srgbClr val="1E364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2" name="Rounded Rectangle 17">
            <a:extLst>
              <a:ext uri="{FF2B5EF4-FFF2-40B4-BE49-F238E27FC236}">
                <a16:creationId xmlns:a16="http://schemas.microsoft.com/office/drawing/2014/main" id="{05B7112A-1278-55DE-0B70-1925DC5094EE}"/>
              </a:ext>
            </a:extLst>
          </p:cNvPr>
          <p:cNvSpPr/>
          <p:nvPr userDrawn="1"/>
        </p:nvSpPr>
        <p:spPr>
          <a:xfrm>
            <a:off x="2313725" y="4892488"/>
            <a:ext cx="2189034" cy="437744"/>
          </a:xfrm>
          <a:prstGeom prst="roundRect">
            <a:avLst>
              <a:gd name="adj" fmla="val 0"/>
            </a:avLst>
          </a:prstGeom>
          <a:solidFill>
            <a:srgbClr val="495D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CA64A28-9D77-2F48-C6B8-5623ADB93E3B}"/>
              </a:ext>
            </a:extLst>
          </p:cNvPr>
          <p:cNvSpPr/>
          <p:nvPr userDrawn="1"/>
        </p:nvSpPr>
        <p:spPr>
          <a:xfrm>
            <a:off x="4834783" y="1916974"/>
            <a:ext cx="2521058" cy="3581400"/>
          </a:xfrm>
          <a:prstGeom prst="rect">
            <a:avLst/>
          </a:prstGeom>
          <a:solidFill>
            <a:srgbClr val="1E364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6" name="Rounded Rectangle 17">
            <a:extLst>
              <a:ext uri="{FF2B5EF4-FFF2-40B4-BE49-F238E27FC236}">
                <a16:creationId xmlns:a16="http://schemas.microsoft.com/office/drawing/2014/main" id="{26C9C914-2BE1-B732-E248-D49C76F73049}"/>
              </a:ext>
            </a:extLst>
          </p:cNvPr>
          <p:cNvSpPr/>
          <p:nvPr userDrawn="1"/>
        </p:nvSpPr>
        <p:spPr>
          <a:xfrm>
            <a:off x="4995357" y="4892488"/>
            <a:ext cx="2228898" cy="437744"/>
          </a:xfrm>
          <a:prstGeom prst="roundRect">
            <a:avLst>
              <a:gd name="adj" fmla="val 0"/>
            </a:avLst>
          </a:prstGeom>
          <a:solidFill>
            <a:srgbClr val="495D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6F1D773-2C25-246E-5B15-D1A999367358}"/>
              </a:ext>
            </a:extLst>
          </p:cNvPr>
          <p:cNvSpPr/>
          <p:nvPr userDrawn="1"/>
        </p:nvSpPr>
        <p:spPr>
          <a:xfrm>
            <a:off x="7516415" y="1916974"/>
            <a:ext cx="2521058" cy="3581400"/>
          </a:xfrm>
          <a:prstGeom prst="rect">
            <a:avLst/>
          </a:prstGeom>
          <a:solidFill>
            <a:srgbClr val="1E364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30" name="Rounded Rectangle 17">
            <a:extLst>
              <a:ext uri="{FF2B5EF4-FFF2-40B4-BE49-F238E27FC236}">
                <a16:creationId xmlns:a16="http://schemas.microsoft.com/office/drawing/2014/main" id="{4AF8735F-C27D-B078-DBBB-416CDBDBDFED}"/>
              </a:ext>
            </a:extLst>
          </p:cNvPr>
          <p:cNvSpPr/>
          <p:nvPr userDrawn="1"/>
        </p:nvSpPr>
        <p:spPr>
          <a:xfrm>
            <a:off x="7676989" y="4892488"/>
            <a:ext cx="2189034" cy="437744"/>
          </a:xfrm>
          <a:prstGeom prst="roundRect">
            <a:avLst>
              <a:gd name="adj" fmla="val 0"/>
            </a:avLst>
          </a:prstGeom>
          <a:solidFill>
            <a:srgbClr val="495D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7F1877D1-1CE0-ACC7-8A07-34E7A7DB0C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95357" y="3090863"/>
            <a:ext cx="2189034" cy="1589087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Subtitle text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122426A5-9BEF-6C95-8268-BB0DD665F9B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95357" y="2228850"/>
            <a:ext cx="2189034" cy="731838"/>
          </a:xfrm>
        </p:spPr>
        <p:txBody>
          <a:bodyPr anchor="ctr">
            <a:norm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Title</a:t>
            </a:r>
            <a:endParaRPr lang="es-ES_tradnl" dirty="0"/>
          </a:p>
        </p:txBody>
      </p:sp>
      <p:sp>
        <p:nvSpPr>
          <p:cNvPr id="39" name="Text Placeholder 34">
            <a:extLst>
              <a:ext uri="{FF2B5EF4-FFF2-40B4-BE49-F238E27FC236}">
                <a16:creationId xmlns:a16="http://schemas.microsoft.com/office/drawing/2014/main" id="{F0B68AA1-89AF-B800-1C4F-A30BA7E3731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13117" y="3090863"/>
            <a:ext cx="2189034" cy="1589087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Subtitle text</a:t>
            </a:r>
          </a:p>
        </p:txBody>
      </p:sp>
      <p:sp>
        <p:nvSpPr>
          <p:cNvPr id="40" name="Text Placeholder 37">
            <a:extLst>
              <a:ext uri="{FF2B5EF4-FFF2-40B4-BE49-F238E27FC236}">
                <a16:creationId xmlns:a16="http://schemas.microsoft.com/office/drawing/2014/main" id="{9690E9A5-CD75-8AA6-5B0A-6088145A89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13117" y="2228850"/>
            <a:ext cx="2189034" cy="731838"/>
          </a:xfrm>
        </p:spPr>
        <p:txBody>
          <a:bodyPr anchor="ctr">
            <a:norm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Title</a:t>
            </a:r>
            <a:endParaRPr lang="es-ES_tradnl" dirty="0"/>
          </a:p>
        </p:txBody>
      </p:sp>
      <p:sp>
        <p:nvSpPr>
          <p:cNvPr id="41" name="Text Placeholder 34">
            <a:extLst>
              <a:ext uri="{FF2B5EF4-FFF2-40B4-BE49-F238E27FC236}">
                <a16:creationId xmlns:a16="http://schemas.microsoft.com/office/drawing/2014/main" id="{FBFB71E9-8B8B-5948-238E-61096614A1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45833" y="3090863"/>
            <a:ext cx="2189034" cy="1589087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Subtitle text</a:t>
            </a:r>
          </a:p>
        </p:txBody>
      </p:sp>
      <p:sp>
        <p:nvSpPr>
          <p:cNvPr id="42" name="Text Placeholder 37">
            <a:extLst>
              <a:ext uri="{FF2B5EF4-FFF2-40B4-BE49-F238E27FC236}">
                <a16:creationId xmlns:a16="http://schemas.microsoft.com/office/drawing/2014/main" id="{9439C450-8850-7895-1F7F-08A0A4E3B1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45833" y="2228850"/>
            <a:ext cx="2189034" cy="731838"/>
          </a:xfrm>
        </p:spPr>
        <p:txBody>
          <a:bodyPr anchor="ctr">
            <a:norm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Title</a:t>
            </a:r>
            <a:endParaRPr lang="es-ES_tradnl" dirty="0"/>
          </a:p>
        </p:txBody>
      </p:sp>
      <p:sp>
        <p:nvSpPr>
          <p:cNvPr id="43" name="Text Placeholder 37">
            <a:extLst>
              <a:ext uri="{FF2B5EF4-FFF2-40B4-BE49-F238E27FC236}">
                <a16:creationId xmlns:a16="http://schemas.microsoft.com/office/drawing/2014/main" id="{5DE62B0C-59D6-6828-9D0D-3DD8BB5A14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117" y="4884964"/>
            <a:ext cx="2189034" cy="4377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Title</a:t>
            </a:r>
            <a:endParaRPr lang="es-ES_tradnl" dirty="0"/>
          </a:p>
        </p:txBody>
      </p:sp>
      <p:sp>
        <p:nvSpPr>
          <p:cNvPr id="45" name="Text Placeholder 37">
            <a:extLst>
              <a:ext uri="{FF2B5EF4-FFF2-40B4-BE49-F238E27FC236}">
                <a16:creationId xmlns:a16="http://schemas.microsoft.com/office/drawing/2014/main" id="{C8562D46-E4B9-3FAE-E760-2F51B62189B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12774" y="4884964"/>
            <a:ext cx="2189034" cy="4377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Title</a:t>
            </a:r>
            <a:endParaRPr lang="es-ES_tradnl" dirty="0"/>
          </a:p>
        </p:txBody>
      </p:sp>
      <p:sp>
        <p:nvSpPr>
          <p:cNvPr id="47" name="Text Placeholder 37">
            <a:extLst>
              <a:ext uri="{FF2B5EF4-FFF2-40B4-BE49-F238E27FC236}">
                <a16:creationId xmlns:a16="http://schemas.microsoft.com/office/drawing/2014/main" id="{EF63AEAE-7A97-D8FE-3AB5-9EF4C98F87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54541" y="4884964"/>
            <a:ext cx="2189034" cy="4377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Title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65546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8B065C-F82D-6FF4-CF15-B6ABDCD2E5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" y="773"/>
            <a:ext cx="12190624" cy="68572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AAFDCC-7E6B-9CF2-592A-4662DBF3F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6142" y="895782"/>
            <a:ext cx="10267603" cy="518593"/>
          </a:xfrm>
        </p:spPr>
        <p:txBody>
          <a:bodyPr>
            <a:noAutofit/>
          </a:bodyPr>
          <a:lstStyle>
            <a:lvl1pPr>
              <a:defRPr sz="2800">
                <a:solidFill>
                  <a:srgbClr val="1E3645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746D2F-E1F1-EA2F-707F-970C5CE9586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95363" y="1593850"/>
            <a:ext cx="10267950" cy="4432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1E3645"/>
                </a:solidFill>
              </a:defRPr>
            </a:lvl1pPr>
            <a:lvl2pPr marL="457200" indent="0">
              <a:buNone/>
              <a:defRPr sz="1800">
                <a:solidFill>
                  <a:srgbClr val="7030A0"/>
                </a:solidFill>
              </a:defRPr>
            </a:lvl2pPr>
            <a:lvl3pPr marL="914400" indent="0">
              <a:buNone/>
              <a:defRPr sz="1600">
                <a:solidFill>
                  <a:srgbClr val="7030A0"/>
                </a:solidFill>
              </a:defRPr>
            </a:lvl3pPr>
            <a:lvl4pPr marL="1371600" indent="0">
              <a:buNone/>
              <a:defRPr sz="1400">
                <a:solidFill>
                  <a:srgbClr val="7030A0"/>
                </a:solidFill>
              </a:defRPr>
            </a:lvl4pPr>
            <a:lvl5pPr marL="1828800" indent="0">
              <a:buNone/>
              <a:defRPr sz="1400">
                <a:solidFill>
                  <a:srgbClr val="7030A0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660814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C57A19-CF3C-1ED9-6C62-82F4DC80311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376" y="0"/>
            <a:ext cx="12190624" cy="685722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7C368CB-9491-1F03-2A00-C59EABAF37D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27479" y="253910"/>
            <a:ext cx="620682" cy="255245"/>
          </a:xfrm>
          <a:prstGeom prst="rect">
            <a:avLst/>
          </a:prstGeom>
        </p:spPr>
      </p:pic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064C2F73-368D-2D3D-B089-794BF1356B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0421" y="2465376"/>
            <a:ext cx="2532161" cy="2381121"/>
          </a:xfrm>
          <a:solidFill>
            <a:schemeClr val="tx1">
              <a:lumMod val="10000"/>
              <a:lumOff val="9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8A891703-A7D1-0317-9BD2-D38AA901EF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87292" y="2465376"/>
            <a:ext cx="2532161" cy="2381121"/>
          </a:xfrm>
          <a:solidFill>
            <a:schemeClr val="tx1">
              <a:lumMod val="10000"/>
              <a:lumOff val="9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C12BFDF-3096-64AC-F656-282910F2C1A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3062" y="2465376"/>
            <a:ext cx="2532161" cy="2381121"/>
          </a:xfrm>
          <a:solidFill>
            <a:schemeClr val="tx1">
              <a:lumMod val="10000"/>
              <a:lumOff val="9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BD12BCCE-E355-AA3F-877E-B7A6CE6950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902785" y="2465376"/>
            <a:ext cx="2532161" cy="2381121"/>
          </a:xfrm>
          <a:solidFill>
            <a:schemeClr val="tx1">
              <a:lumMod val="10000"/>
              <a:lumOff val="9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2441B80E-3B57-8C45-C85C-9A10430D0A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7422" y="4931148"/>
            <a:ext cx="2515160" cy="1129360"/>
          </a:xfrm>
        </p:spPr>
        <p:txBody>
          <a:bodyPr>
            <a:normAutofit/>
          </a:bodyPr>
          <a:lstStyle>
            <a:lvl1pPr marL="0" indent="0" algn="l">
              <a:buNone/>
              <a:defRPr sz="1800" b="0" i="0">
                <a:solidFill>
                  <a:srgbClr val="1E364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Subtitle text</a:t>
            </a:r>
          </a:p>
        </p:txBody>
      </p:sp>
      <p:sp>
        <p:nvSpPr>
          <p:cNvPr id="25" name="Title 24">
            <a:extLst>
              <a:ext uri="{FF2B5EF4-FFF2-40B4-BE49-F238E27FC236}">
                <a16:creationId xmlns:a16="http://schemas.microsoft.com/office/drawing/2014/main" id="{1C217EB8-4FB2-D70F-BA3D-F693953B5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653" y="1399958"/>
            <a:ext cx="10515600" cy="1325563"/>
          </a:xfrm>
        </p:spPr>
        <p:txBody>
          <a:bodyPr/>
          <a:lstStyle>
            <a:lvl1pPr>
              <a:defRPr>
                <a:solidFill>
                  <a:srgbClr val="1E364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9195EC86-9732-178D-75F1-3B72B57EB6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87738" y="4931104"/>
            <a:ext cx="2532062" cy="1128712"/>
          </a:xfrm>
        </p:spPr>
        <p:txBody>
          <a:bodyPr/>
          <a:lstStyle>
            <a:lvl1pPr marL="0" indent="0">
              <a:buNone/>
              <a:defRPr sz="1800">
                <a:solidFill>
                  <a:srgbClr val="1E3645"/>
                </a:solidFill>
              </a:defRPr>
            </a:lvl1pPr>
          </a:lstStyle>
          <a:p>
            <a:r>
              <a:rPr lang="en-US" noProof="0" dirty="0"/>
              <a:t>Subtitle text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27D9E553-F588-4F53-AB01-BFE817155B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22131" y="4941888"/>
            <a:ext cx="2532161" cy="1128712"/>
          </a:xfrm>
        </p:spPr>
        <p:txBody>
          <a:bodyPr/>
          <a:lstStyle>
            <a:lvl1pPr marL="0" indent="0">
              <a:buNone/>
              <a:defRPr sz="1800">
                <a:solidFill>
                  <a:srgbClr val="1E3645"/>
                </a:solidFill>
              </a:defRPr>
            </a:lvl1pPr>
          </a:lstStyle>
          <a:p>
            <a:r>
              <a:rPr lang="en-US" noProof="0" dirty="0"/>
              <a:t>Subtitle text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0FABF8B-431F-F81B-C04C-638367C3450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913079" y="4941888"/>
            <a:ext cx="2532161" cy="1128712"/>
          </a:xfrm>
        </p:spPr>
        <p:txBody>
          <a:bodyPr/>
          <a:lstStyle>
            <a:lvl1pPr marL="0" indent="0">
              <a:buNone/>
              <a:defRPr sz="1800">
                <a:solidFill>
                  <a:srgbClr val="1E3645"/>
                </a:solidFill>
              </a:defRPr>
            </a:lvl1pPr>
          </a:lstStyle>
          <a:p>
            <a:r>
              <a:rPr lang="en-US" noProof="0" dirty="0"/>
              <a:t>Subtitle text</a:t>
            </a:r>
          </a:p>
        </p:txBody>
      </p:sp>
    </p:spTree>
    <p:extLst>
      <p:ext uri="{BB962C8B-B14F-4D97-AF65-F5344CB8AC3E}">
        <p14:creationId xmlns:p14="http://schemas.microsoft.com/office/powerpoint/2010/main" val="4032606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53EA25-F417-79A4-BC2E-C455D7A171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74"/>
            <a:ext cx="12190624" cy="6857226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95BD8BFC-A38D-DB3A-4D19-4789984C1F0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57905" y="6277024"/>
            <a:ext cx="620682" cy="2552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C4D2F8-8226-599C-43CA-1A22BA2624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81094" y="3095495"/>
            <a:ext cx="5429812" cy="667010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Headline Slide</a:t>
            </a:r>
          </a:p>
        </p:txBody>
      </p:sp>
    </p:spTree>
    <p:extLst>
      <p:ext uri="{BB962C8B-B14F-4D97-AF65-F5344CB8AC3E}">
        <p14:creationId xmlns:p14="http://schemas.microsoft.com/office/powerpoint/2010/main" val="2307230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1A8896-DAE9-8EFD-9E2D-EF9C79F66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0000" tIns="45720" rIns="91440" bIns="45720" rtlCol="0" anchor="ctr">
            <a:normAutofit/>
          </a:bodyPr>
          <a:lstStyle/>
          <a:p>
            <a:r>
              <a:rPr lang="en-US" noProof="0"/>
              <a:t>Haz clic para modificar el estilo de título del patrón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8A412-629F-41C3-1374-A479BAFF9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Haga clic para modificar los estilos de texto del patrón</a:t>
            </a:r>
          </a:p>
          <a:p>
            <a:pPr lvl="1"/>
            <a:r>
              <a:rPr lang="en-US" noProof="0"/>
              <a:t>Segundo nivel</a:t>
            </a:r>
          </a:p>
          <a:p>
            <a:pPr lvl="2"/>
            <a:r>
              <a:rPr lang="en-US" noProof="0"/>
              <a:t>Tercer nivel</a:t>
            </a:r>
          </a:p>
          <a:p>
            <a:pPr lvl="3"/>
            <a:r>
              <a:rPr lang="en-US" noProof="0"/>
              <a:t>Cuarto nivel</a:t>
            </a:r>
          </a:p>
          <a:p>
            <a:pPr lvl="4"/>
            <a:r>
              <a:rPr lang="en-U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672804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67" r:id="rId4"/>
    <p:sldLayoutId id="2147483673" r:id="rId5"/>
    <p:sldLayoutId id="2147483656" r:id="rId6"/>
    <p:sldLayoutId id="2147483671" r:id="rId7"/>
    <p:sldLayoutId id="214748367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egexone.com/" TargetMode="External"/><Relationship Id="rId2" Type="http://schemas.openxmlformats.org/officeDocument/2006/relationships/hyperlink" Target="https://docs.python.org/3/library/re.html" TargetMode="Externa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2428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BA5D-EBB0-3517-63E0-EF5BEA74C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593" y="1201816"/>
            <a:ext cx="5429812" cy="667010"/>
          </a:xfrm>
        </p:spPr>
        <p:txBody>
          <a:bodyPr>
            <a:normAutofit/>
          </a:bodyPr>
          <a:lstStyle/>
          <a:p>
            <a:r>
              <a:rPr lang="en-US" b="1" i="0" dirty="0" err="1">
                <a:effectLst/>
                <a:latin typeface="Söhne"/>
              </a:rPr>
              <a:t>Elementos</a:t>
            </a:r>
            <a:r>
              <a:rPr lang="en-US" b="1" i="0" dirty="0">
                <a:effectLst/>
                <a:latin typeface="Söhne"/>
              </a:rPr>
              <a:t> </a:t>
            </a:r>
            <a:r>
              <a:rPr lang="en-US" b="1" i="0" dirty="0" err="1">
                <a:effectLst/>
                <a:latin typeface="Söhne"/>
              </a:rPr>
              <a:t>basicos</a:t>
            </a:r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1512B6-934F-56BC-53E0-8F768A503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593" y="1921027"/>
            <a:ext cx="4371343" cy="4418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370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BA5D-EBB0-3517-63E0-EF5BEA74C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593" y="2189859"/>
            <a:ext cx="5429812" cy="667010"/>
          </a:xfrm>
        </p:spPr>
        <p:txBody>
          <a:bodyPr>
            <a:normAutofit fontScale="90000"/>
          </a:bodyPr>
          <a:lstStyle/>
          <a:p>
            <a:r>
              <a:rPr lang="es-CO" b="1" i="0" dirty="0">
                <a:effectLst/>
                <a:latin typeface="Söhne"/>
              </a:rPr>
              <a:t>Introducción a la librería "re"</a:t>
            </a:r>
            <a:endParaRPr lang="es-ES_trad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42876-8650-9578-5AA0-9EBC82789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4593" y="3225132"/>
            <a:ext cx="5429812" cy="1192989"/>
          </a:xfrm>
        </p:spPr>
        <p:txBody>
          <a:bodyPr>
            <a:normAutofit/>
          </a:bodyPr>
          <a:lstStyle/>
          <a:p>
            <a:r>
              <a:rPr lang="es-CO" sz="2000" b="0" i="0" dirty="0">
                <a:solidFill>
                  <a:srgbClr val="D1D5DB"/>
                </a:solidFill>
                <a:effectLst/>
                <a:latin typeface="Söhne"/>
              </a:rPr>
              <a:t>La librería "re" en Python proporciona funciones para trabajar con expresiones regulares, que son patrones de texto usados para buscar o reemplazar ciertas cadenas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30023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BA5D-EBB0-3517-63E0-EF5BEA74C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593" y="2189859"/>
            <a:ext cx="5429812" cy="667010"/>
          </a:xfrm>
        </p:spPr>
        <p:txBody>
          <a:bodyPr>
            <a:normAutofit/>
          </a:bodyPr>
          <a:lstStyle/>
          <a:p>
            <a:r>
              <a:rPr lang="es-CO" b="1" i="0" dirty="0">
                <a:effectLst/>
                <a:latin typeface="Söhne"/>
              </a:rPr>
              <a:t>Métodos comunes</a:t>
            </a:r>
            <a:endParaRPr lang="es-ES_trad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42876-8650-9578-5AA0-9EBC82789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4593" y="3225132"/>
            <a:ext cx="5429812" cy="2144667"/>
          </a:xfrm>
        </p:spPr>
        <p:txBody>
          <a:bodyPr>
            <a:normAutofit fontScale="92500" lnSpcReduction="10000"/>
          </a:bodyPr>
          <a:lstStyle/>
          <a:p>
            <a:r>
              <a:rPr lang="es-CO" b="1" dirty="0" err="1"/>
              <a:t>re.match</a:t>
            </a:r>
            <a:r>
              <a:rPr lang="es-CO" b="1" dirty="0"/>
              <a:t>(): </a:t>
            </a:r>
            <a:r>
              <a:rPr lang="es-CO" dirty="0"/>
              <a:t>Determina si la expresión regular coincide con el inicio de la cadena.</a:t>
            </a:r>
          </a:p>
          <a:p>
            <a:r>
              <a:rPr lang="es-CO" b="1" dirty="0" err="1"/>
              <a:t>re.search</a:t>
            </a:r>
            <a:r>
              <a:rPr lang="es-CO" b="1" dirty="0"/>
              <a:t>(): </a:t>
            </a:r>
            <a:r>
              <a:rPr lang="es-CO" dirty="0"/>
              <a:t>Busca en toda la cadena, no solo al inicio.</a:t>
            </a:r>
          </a:p>
          <a:p>
            <a:r>
              <a:rPr lang="es-CO" b="1" dirty="0" err="1"/>
              <a:t>re.findall</a:t>
            </a:r>
            <a:r>
              <a:rPr lang="es-CO" b="1" dirty="0"/>
              <a:t>():</a:t>
            </a:r>
            <a:r>
              <a:rPr lang="es-CO" dirty="0"/>
              <a:t> Devuelve todas las coincidencias de la expresión regular en la cadena como una lista.</a:t>
            </a:r>
          </a:p>
          <a:p>
            <a:r>
              <a:rPr lang="es-CO" b="1" dirty="0" err="1"/>
              <a:t>re.sub</a:t>
            </a:r>
            <a:r>
              <a:rPr lang="es-CO" b="1" dirty="0"/>
              <a:t>(): </a:t>
            </a:r>
            <a:r>
              <a:rPr lang="es-CO" dirty="0"/>
              <a:t>Reemplaza una o todas las coincidencias con un texto.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85583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BA5D-EBB0-3517-63E0-EF5BEA74C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7087" y="894970"/>
            <a:ext cx="5429812" cy="667010"/>
          </a:xfrm>
        </p:spPr>
        <p:txBody>
          <a:bodyPr>
            <a:normAutofit/>
          </a:bodyPr>
          <a:lstStyle/>
          <a:p>
            <a:r>
              <a:rPr lang="es-CO" b="1" i="0" dirty="0">
                <a:effectLst/>
                <a:latin typeface="Söhne"/>
              </a:rPr>
              <a:t>Ejemplos</a:t>
            </a:r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3349A9-68F2-C650-3381-EB4A1971F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087" y="1561980"/>
            <a:ext cx="5372100" cy="39528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DFFB2A-73A5-19A6-0761-93C9104A2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087" y="5339142"/>
            <a:ext cx="5372100" cy="12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591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0193A-0BBB-2F9B-BB77-9DE4F7F89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Ejercicio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97BC2-4D59-FBA0-4552-31986A522A8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s-CO" sz="3600" dirty="0"/>
              <a:t>Crear una función llamada </a:t>
            </a:r>
            <a:r>
              <a:rPr lang="es-CO" sz="3600" dirty="0" err="1"/>
              <a:t>extraer_numeros</a:t>
            </a:r>
            <a:r>
              <a:rPr lang="es-CO" sz="3600" dirty="0"/>
              <a:t> que tome una cadena como parámetro y devuelva todos los números encontrados en la cadena como una lista de enteros. La función debe utilizar una expresión regular para encontrar los números</a:t>
            </a:r>
            <a:endParaRPr lang="es-ES_tradnl" sz="3600" dirty="0"/>
          </a:p>
        </p:txBody>
      </p:sp>
    </p:spTree>
    <p:extLst>
      <p:ext uri="{BB962C8B-B14F-4D97-AF65-F5344CB8AC3E}">
        <p14:creationId xmlns:p14="http://schemas.microsoft.com/office/powerpoint/2010/main" val="2978338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0193A-0BBB-2F9B-BB77-9DE4F7F89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97BC2-4D59-FBA0-4552-31986A522A8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re — Regular expression operations — Python 3.11.3 documentation</a:t>
            </a:r>
            <a:endParaRPr lang="en-US" dirty="0"/>
          </a:p>
          <a:p>
            <a:r>
              <a:rPr lang="en-US" dirty="0" err="1">
                <a:hlinkClick r:id="rId3"/>
              </a:rPr>
              <a:t>RegexOne</a:t>
            </a:r>
            <a:r>
              <a:rPr lang="en-US" dirty="0">
                <a:hlinkClick r:id="rId3"/>
              </a:rPr>
              <a:t> - Learn Regular Expressions - Lesson 1: An Introduction, and the ABCs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27151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B1A7-5C3F-A456-EB83-619705D9AC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16013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886A3-78EC-4509-D10E-03E59DA27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5921" y="3095495"/>
            <a:ext cx="5429812" cy="667010"/>
          </a:xfrm>
        </p:spPr>
        <p:txBody>
          <a:bodyPr>
            <a:normAutofit fontScale="90000"/>
          </a:bodyPr>
          <a:lstStyle/>
          <a:p>
            <a:r>
              <a:rPr lang="es-ES_tradnl" dirty="0"/>
              <a:t>Funciones y expresiones regulares</a:t>
            </a:r>
          </a:p>
        </p:txBody>
      </p:sp>
    </p:spTree>
    <p:extLst>
      <p:ext uri="{BB962C8B-B14F-4D97-AF65-F5344CB8AC3E}">
        <p14:creationId xmlns:p14="http://schemas.microsoft.com/office/powerpoint/2010/main" val="3646985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BA5D-EBB0-3517-63E0-EF5BEA74C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593" y="1729591"/>
            <a:ext cx="5429812" cy="667010"/>
          </a:xfrm>
        </p:spPr>
        <p:txBody>
          <a:bodyPr/>
          <a:lstStyle/>
          <a:p>
            <a:r>
              <a:rPr lang="en-US" b="1" i="0" dirty="0" err="1">
                <a:effectLst/>
                <a:latin typeface="Söhne"/>
              </a:rPr>
              <a:t>Funciones</a:t>
            </a:r>
            <a:r>
              <a:rPr lang="en-US" b="1" i="0" dirty="0">
                <a:effectLst/>
                <a:latin typeface="Söhne"/>
              </a:rPr>
              <a:t> </a:t>
            </a:r>
            <a:r>
              <a:rPr lang="en-US" b="1" i="0" dirty="0" err="1">
                <a:effectLst/>
                <a:latin typeface="Söhne"/>
              </a:rPr>
              <a:t>en</a:t>
            </a:r>
            <a:r>
              <a:rPr lang="en-US" b="1" i="0" dirty="0">
                <a:effectLst/>
                <a:latin typeface="Söhne"/>
              </a:rPr>
              <a:t> Python</a:t>
            </a:r>
            <a:endParaRPr lang="es-ES_trad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42876-8650-9578-5AA0-9EBC82789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4593" y="2476885"/>
            <a:ext cx="5429812" cy="1622045"/>
          </a:xfrm>
        </p:spPr>
        <p:txBody>
          <a:bodyPr>
            <a:normAutofit/>
          </a:bodyPr>
          <a:lstStyle/>
          <a:p>
            <a:r>
              <a:rPr lang="es-CO" sz="2000" b="0" i="0" dirty="0">
                <a:solidFill>
                  <a:srgbClr val="D1D5DB"/>
                </a:solidFill>
                <a:effectLst/>
                <a:latin typeface="Söhne"/>
              </a:rPr>
              <a:t>Las funciones son bloques de código que se definen una vez y pueden ser llamados o invocados múltiples veces. Permiten modularizar el código, facilitan su lectura y mantenimiento</a:t>
            </a:r>
            <a:endParaRPr lang="es-ES_tradnl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57AEDB-7F03-9C60-78F9-FF6D04F81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593" y="4179214"/>
            <a:ext cx="5862612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98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BA5D-EBB0-3517-63E0-EF5BEA74C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593" y="1729591"/>
            <a:ext cx="5429812" cy="667010"/>
          </a:xfrm>
        </p:spPr>
        <p:txBody>
          <a:bodyPr/>
          <a:lstStyle/>
          <a:p>
            <a:r>
              <a:rPr lang="en-US" b="1" i="0" dirty="0" err="1">
                <a:effectLst/>
                <a:latin typeface="Söhne"/>
              </a:rPr>
              <a:t>Funciones</a:t>
            </a:r>
            <a:r>
              <a:rPr lang="en-US" b="1" i="0" dirty="0">
                <a:effectLst/>
                <a:latin typeface="Söhne"/>
              </a:rPr>
              <a:t> </a:t>
            </a:r>
            <a:r>
              <a:rPr lang="en-US" b="1" i="0" dirty="0" err="1">
                <a:effectLst/>
                <a:latin typeface="Söhne"/>
              </a:rPr>
              <a:t>en</a:t>
            </a:r>
            <a:r>
              <a:rPr lang="en-US" b="1" i="0" dirty="0">
                <a:effectLst/>
                <a:latin typeface="Söhne"/>
              </a:rPr>
              <a:t> Python</a:t>
            </a:r>
            <a:endParaRPr lang="es-ES_trad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42876-8650-9578-5AA0-9EBC82789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4593" y="2476885"/>
            <a:ext cx="5429812" cy="1622045"/>
          </a:xfrm>
        </p:spPr>
        <p:txBody>
          <a:bodyPr>
            <a:normAutofit/>
          </a:bodyPr>
          <a:lstStyle/>
          <a:p>
            <a:r>
              <a:rPr lang="es-CO" sz="2000" b="0" i="0" dirty="0">
                <a:solidFill>
                  <a:srgbClr val="D1D5DB"/>
                </a:solidFill>
                <a:effectLst/>
                <a:latin typeface="Söhne"/>
              </a:rPr>
              <a:t>Las funciones son bloques de código que se definen una vez y pueden ser llamados o invocados múltiples veces. Permiten modularizar el código, facilitan su lectura y mantenimiento</a:t>
            </a:r>
            <a:endParaRPr lang="es-ES_tradnl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57AEDB-7F03-9C60-78F9-FF6D04F81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593" y="4179214"/>
            <a:ext cx="5862612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299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BA5D-EBB0-3517-63E0-EF5BEA74C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593" y="1729591"/>
            <a:ext cx="5429812" cy="667010"/>
          </a:xfrm>
        </p:spPr>
        <p:txBody>
          <a:bodyPr>
            <a:normAutofit fontScale="90000"/>
          </a:bodyPr>
          <a:lstStyle/>
          <a:p>
            <a:r>
              <a:rPr lang="en-US" b="1" i="0" dirty="0" err="1">
                <a:effectLst/>
                <a:latin typeface="Söhne"/>
              </a:rPr>
              <a:t>Argumentos</a:t>
            </a:r>
            <a:r>
              <a:rPr lang="en-US" b="1" i="0" dirty="0">
                <a:effectLst/>
                <a:latin typeface="Söhne"/>
              </a:rPr>
              <a:t> de </a:t>
            </a:r>
            <a:r>
              <a:rPr lang="en-US" b="1" i="0" dirty="0" err="1">
                <a:effectLst/>
                <a:latin typeface="Söhne"/>
              </a:rPr>
              <a:t>funciones</a:t>
            </a:r>
            <a:r>
              <a:rPr lang="en-US" b="1" i="0" dirty="0">
                <a:effectLst/>
                <a:latin typeface="Söhne"/>
              </a:rPr>
              <a:t> *</a:t>
            </a:r>
            <a:r>
              <a:rPr lang="en-US" b="1" i="0" dirty="0" err="1">
                <a:effectLst/>
                <a:latin typeface="Söhne"/>
              </a:rPr>
              <a:t>args</a:t>
            </a:r>
            <a:endParaRPr lang="es-ES_trad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42876-8650-9578-5AA0-9EBC82789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4593" y="2476885"/>
            <a:ext cx="5429812" cy="1622045"/>
          </a:xfrm>
        </p:spPr>
        <p:txBody>
          <a:bodyPr>
            <a:normAutofit/>
          </a:bodyPr>
          <a:lstStyle/>
          <a:p>
            <a:r>
              <a:rPr lang="es-CO" sz="2000" b="0" i="0" dirty="0">
                <a:solidFill>
                  <a:srgbClr val="D1D5DB"/>
                </a:solidFill>
                <a:effectLst/>
                <a:latin typeface="Söhne"/>
              </a:rPr>
              <a:t>*args permite a una función aceptar un número variable de argumentos sin necesidad de especificarlos previamente</a:t>
            </a:r>
            <a:endParaRPr lang="es-ES_tradnl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3BEBBB-4B46-BF4A-A565-4B9D428B4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593" y="3792085"/>
            <a:ext cx="5429812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210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BA5D-EBB0-3517-63E0-EF5BEA74C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593" y="1729591"/>
            <a:ext cx="5429812" cy="667010"/>
          </a:xfrm>
        </p:spPr>
        <p:txBody>
          <a:bodyPr>
            <a:normAutofit fontScale="90000"/>
          </a:bodyPr>
          <a:lstStyle/>
          <a:p>
            <a:r>
              <a:rPr lang="en-US" b="1" i="0" dirty="0" err="1">
                <a:effectLst/>
                <a:latin typeface="Söhne"/>
              </a:rPr>
              <a:t>Argumentos</a:t>
            </a:r>
            <a:r>
              <a:rPr lang="en-US" b="1" i="0" dirty="0">
                <a:effectLst/>
                <a:latin typeface="Söhne"/>
              </a:rPr>
              <a:t> de palabras clave **</a:t>
            </a:r>
            <a:r>
              <a:rPr lang="en-US" b="1" i="0" dirty="0" err="1">
                <a:effectLst/>
                <a:latin typeface="Söhne"/>
              </a:rPr>
              <a:t>kwargs</a:t>
            </a:r>
            <a:endParaRPr lang="es-ES_trad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42876-8650-9578-5AA0-9EBC82789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4593" y="2476885"/>
            <a:ext cx="5429812" cy="1622045"/>
          </a:xfrm>
        </p:spPr>
        <p:txBody>
          <a:bodyPr>
            <a:normAutofit/>
          </a:bodyPr>
          <a:lstStyle/>
          <a:p>
            <a:r>
              <a:rPr lang="es-CO" sz="2000" b="0" i="0" dirty="0">
                <a:solidFill>
                  <a:srgbClr val="D1D5DB"/>
                </a:solidFill>
                <a:effectLst/>
                <a:latin typeface="Söhne"/>
              </a:rPr>
              <a:t>**</a:t>
            </a:r>
            <a:r>
              <a:rPr lang="es-CO" sz="2000" b="0" i="0" dirty="0" err="1">
                <a:solidFill>
                  <a:srgbClr val="D1D5DB"/>
                </a:solidFill>
                <a:effectLst/>
                <a:latin typeface="Söhne"/>
              </a:rPr>
              <a:t>kwargs</a:t>
            </a:r>
            <a:r>
              <a:rPr lang="es-CO" sz="2000" b="0" i="0" dirty="0">
                <a:solidFill>
                  <a:srgbClr val="D1D5DB"/>
                </a:solidFill>
                <a:effectLst/>
                <a:latin typeface="Söhne"/>
              </a:rPr>
              <a:t> en Python permite a una función aceptar un número variable de argumentos de palabras clave sin necesidad de especificarlos previamente</a:t>
            </a:r>
            <a:endParaRPr lang="es-ES_tradnl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5DBBBC-84E5-A306-3FEE-0CBE45D6B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594" y="4098930"/>
            <a:ext cx="5429812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142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BA5D-EBB0-3517-63E0-EF5BEA74C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593" y="1729591"/>
            <a:ext cx="5429812" cy="667010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Söhne"/>
              </a:rPr>
              <a:t>*</a:t>
            </a:r>
            <a:r>
              <a:rPr lang="en-US" b="1" i="0" dirty="0" err="1">
                <a:effectLst/>
                <a:latin typeface="Söhne"/>
              </a:rPr>
              <a:t>args</a:t>
            </a:r>
            <a:r>
              <a:rPr lang="en-US" b="1" i="0" dirty="0">
                <a:effectLst/>
                <a:latin typeface="Söhne"/>
              </a:rPr>
              <a:t> y **</a:t>
            </a:r>
            <a:r>
              <a:rPr lang="en-US" b="1" i="0" dirty="0" err="1">
                <a:effectLst/>
                <a:latin typeface="Söhne"/>
              </a:rPr>
              <a:t>kwargs</a:t>
            </a:r>
            <a:endParaRPr lang="es-ES_trad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42876-8650-9578-5AA0-9EBC82789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4593" y="2476885"/>
            <a:ext cx="5429812" cy="1622045"/>
          </a:xfrm>
        </p:spPr>
        <p:txBody>
          <a:bodyPr>
            <a:normAutofit/>
          </a:bodyPr>
          <a:lstStyle/>
          <a:p>
            <a:r>
              <a:rPr lang="es-CO" sz="2000" b="0" i="0" dirty="0">
                <a:solidFill>
                  <a:srgbClr val="D1D5DB"/>
                </a:solidFill>
                <a:effectLst/>
                <a:latin typeface="Söhne"/>
              </a:rPr>
              <a:t>Es posible usar *args y **</a:t>
            </a:r>
            <a:r>
              <a:rPr lang="es-CO" sz="2000" b="0" i="0" dirty="0" err="1">
                <a:solidFill>
                  <a:srgbClr val="D1D5DB"/>
                </a:solidFill>
                <a:effectLst/>
                <a:latin typeface="Söhne"/>
              </a:rPr>
              <a:t>kwargs</a:t>
            </a:r>
            <a:r>
              <a:rPr lang="es-CO" sz="2000" b="0" i="0" dirty="0">
                <a:solidFill>
                  <a:srgbClr val="D1D5DB"/>
                </a:solidFill>
                <a:effectLst/>
                <a:latin typeface="Söhne"/>
              </a:rPr>
              <a:t> en la misma función para aceptar un número variable de argumentos y argumentos de palabra clave</a:t>
            </a:r>
            <a:endParaRPr lang="es-ES_tradnl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01949A-E1BA-FCA7-5D14-36C3B70AE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593" y="4098930"/>
            <a:ext cx="5429812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658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BA5D-EBB0-3517-63E0-EF5BEA74C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593" y="1336828"/>
            <a:ext cx="5429812" cy="667010"/>
          </a:xfrm>
        </p:spPr>
        <p:txBody>
          <a:bodyPr>
            <a:normAutofit fontScale="90000"/>
          </a:bodyPr>
          <a:lstStyle/>
          <a:p>
            <a:r>
              <a:rPr lang="es-CO" b="1" i="0" dirty="0">
                <a:effectLst/>
                <a:latin typeface="Söhne"/>
              </a:rPr>
              <a:t>Documentación de funciones y tipado</a:t>
            </a:r>
            <a:endParaRPr lang="es-ES_trad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42876-8650-9578-5AA0-9EBC82789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777" y="2102077"/>
            <a:ext cx="5429812" cy="1192989"/>
          </a:xfrm>
        </p:spPr>
        <p:txBody>
          <a:bodyPr>
            <a:normAutofit/>
          </a:bodyPr>
          <a:lstStyle/>
          <a:p>
            <a:r>
              <a:rPr lang="es-CO" sz="2000" b="0" i="0" dirty="0">
                <a:solidFill>
                  <a:srgbClr val="D1D5DB"/>
                </a:solidFill>
                <a:effectLst/>
                <a:latin typeface="Söhne"/>
              </a:rPr>
              <a:t>En Python, podemos documentar las funciones usando </a:t>
            </a:r>
            <a:r>
              <a:rPr lang="es-CO" sz="2000" b="0" i="0" dirty="0" err="1">
                <a:solidFill>
                  <a:srgbClr val="D1D5DB"/>
                </a:solidFill>
                <a:effectLst/>
                <a:latin typeface="Söhne"/>
              </a:rPr>
              <a:t>docstrings</a:t>
            </a:r>
            <a:r>
              <a:rPr lang="es-CO" sz="2000" b="0" i="0" dirty="0">
                <a:solidFill>
                  <a:srgbClr val="D1D5DB"/>
                </a:solidFill>
                <a:effectLst/>
                <a:latin typeface="Söhne"/>
              </a:rPr>
              <a:t>, y proporcionar información sobre los tipos de los parámetros y del valor de retorno con anotaciones de tipo</a:t>
            </a:r>
            <a:endParaRPr lang="es-ES_tradnl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92B593-1E5A-2F10-1E6E-60AED280F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77" y="3429000"/>
            <a:ext cx="426720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862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BA5D-EBB0-3517-63E0-EF5BEA74C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593" y="2189859"/>
            <a:ext cx="5429812" cy="667010"/>
          </a:xfrm>
        </p:spPr>
        <p:txBody>
          <a:bodyPr>
            <a:normAutofit/>
          </a:bodyPr>
          <a:lstStyle/>
          <a:p>
            <a:r>
              <a:rPr lang="en-US" b="1" i="0" dirty="0" err="1">
                <a:effectLst/>
                <a:latin typeface="Söhne"/>
              </a:rPr>
              <a:t>Expresiones</a:t>
            </a:r>
            <a:r>
              <a:rPr lang="en-US" b="1" i="0" dirty="0">
                <a:effectLst/>
                <a:latin typeface="Söhne"/>
              </a:rPr>
              <a:t> </a:t>
            </a:r>
            <a:r>
              <a:rPr lang="en-US" b="1" i="0" dirty="0" err="1">
                <a:effectLst/>
                <a:latin typeface="Söhne"/>
              </a:rPr>
              <a:t>Regulares</a:t>
            </a:r>
            <a:endParaRPr lang="es-ES_trad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42876-8650-9578-5AA0-9EBC82789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4593" y="3225131"/>
            <a:ext cx="5429812" cy="1862369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s-CO" dirty="0">
                <a:solidFill>
                  <a:srgbClr val="D1D5DB"/>
                </a:solidFill>
                <a:latin typeface="Söhne"/>
              </a:rPr>
              <a:t>Las expresiones regulares son una secuencia de caracteres que forman un patrón de búsqueda. Se utilizan principalmente para la búsqueda de patrones de cadenas de caracteres o la sustitución de texto. Las expresiones regulares son increíblemente potentes pero pueden ser bastante complejas</a:t>
            </a:r>
            <a:endParaRPr lang="es-ES_tradnl" dirty="0">
              <a:solidFill>
                <a:srgbClr val="D1D5DB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42104797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ción2" id="{5CB38E65-B4EB-A54D-80CA-2AEEEE598961}" vid="{EF53655C-3133-234F-8A07-551897B655C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Usuario xmlns="ef2bef82-f70f-4077-a330-177502ea537d">
      <UserInfo>
        <DisplayName/>
        <AccountId xsi:nil="true"/>
        <AccountType/>
      </UserInfo>
    </Usuario>
    <lcf76f155ced4ddcb4097134ff3c332f xmlns="ef2bef82-f70f-4077-a330-177502ea537d">
      <Terms xmlns="http://schemas.microsoft.com/office/infopath/2007/PartnerControls"/>
    </lcf76f155ced4ddcb4097134ff3c332f>
    <TaxCatchAll xmlns="fc368a4b-f600-4340-ba9c-32e5ed50d4a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16A31DE9EC7FC49AC98899C5E21C2D8" ma:contentTypeVersion="15" ma:contentTypeDescription="Create a new document." ma:contentTypeScope="" ma:versionID="b429ed17682af6a5b1c1de0d0732874b">
  <xsd:schema xmlns:xsd="http://www.w3.org/2001/XMLSchema" xmlns:xs="http://www.w3.org/2001/XMLSchema" xmlns:p="http://schemas.microsoft.com/office/2006/metadata/properties" xmlns:ns2="fc368a4b-f600-4340-ba9c-32e5ed50d4ad" xmlns:ns3="ef2bef82-f70f-4077-a330-177502ea537d" targetNamespace="http://schemas.microsoft.com/office/2006/metadata/properties" ma:root="true" ma:fieldsID="0ea7128f052d00cb10b6eef47cea673f" ns2:_="" ns3:_="">
    <xsd:import namespace="fc368a4b-f600-4340-ba9c-32e5ed50d4ad"/>
    <xsd:import namespace="ef2bef82-f70f-4077-a330-177502ea537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lcf76f155ced4ddcb4097134ff3c332f" minOccurs="0"/>
                <xsd:element ref="ns2:TaxCatchAll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3:MediaLengthInSeconds" minOccurs="0"/>
                <xsd:element ref="ns3:Usuario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368a4b-f600-4340-ba9c-32e5ed50d4a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5" nillable="true" ma:displayName="Taxonomy Catch All Column" ma:hidden="true" ma:list="{b0a1780a-1a6b-40a3-8edd-e80927457eed}" ma:internalName="TaxCatchAll" ma:showField="CatchAllData" ma:web="fc368a4b-f600-4340-ba9c-32e5ed50d4a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2bef82-f70f-4077-a330-177502ea53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09fdabf2-eb8c-4bd3-b52f-72e6585261a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Usuario" ma:index="21" nillable="true" ma:displayName="Usuario" ma:format="Dropdown" ma:list="UserInfo" ma:SharePointGroup="0" ma:internalName="Usuario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7C7FA3-B195-49D5-999F-DF66F652C36F}">
  <ds:schemaRefs>
    <ds:schemaRef ds:uri="http://schemas.microsoft.com/office/2006/metadata/properties"/>
    <ds:schemaRef ds:uri="http://www.w3.org/XML/1998/namespace"/>
    <ds:schemaRef ds:uri="http://purl.org/dc/dcmitype/"/>
    <ds:schemaRef ds:uri="http://schemas.openxmlformats.org/package/2006/metadata/core-properties"/>
    <ds:schemaRef ds:uri="http://purl.org/dc/terms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ef2bef82-f70f-4077-a330-177502ea537d"/>
    <ds:schemaRef ds:uri="fc368a4b-f600-4340-ba9c-32e5ed50d4ad"/>
  </ds:schemaRefs>
</ds:datastoreItem>
</file>

<file path=customXml/itemProps2.xml><?xml version="1.0" encoding="utf-8"?>
<ds:datastoreItem xmlns:ds="http://schemas.openxmlformats.org/officeDocument/2006/customXml" ds:itemID="{5DD0162D-36F5-46FD-BCC5-C5CDB099B8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835F335-1D84-4097-A2E6-D89EB5DDC3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368a4b-f600-4340-ba9c-32e5ed50d4ad"/>
    <ds:schemaRef ds:uri="ef2bef82-f70f-4077-a330-177502ea537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Tema de Office</Template>
  <TotalTime>2340</TotalTime>
  <Words>397</Words>
  <Application>Microsoft Office PowerPoint</Application>
  <PresentationFormat>Widescreen</PresentationFormat>
  <Paragraphs>29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Open Sans</vt:lpstr>
      <vt:lpstr>Söhne</vt:lpstr>
      <vt:lpstr>Tema de Office</vt:lpstr>
      <vt:lpstr>PowerPoint Presentation</vt:lpstr>
      <vt:lpstr>Funciones y expresiones regulares</vt:lpstr>
      <vt:lpstr>Funciones en Python</vt:lpstr>
      <vt:lpstr>Funciones en Python</vt:lpstr>
      <vt:lpstr>Argumentos de funciones *args</vt:lpstr>
      <vt:lpstr>Argumentos de palabras clave **kwargs</vt:lpstr>
      <vt:lpstr>*args y **kwargs</vt:lpstr>
      <vt:lpstr>Documentación de funciones y tipado</vt:lpstr>
      <vt:lpstr>Expresiones Regulares</vt:lpstr>
      <vt:lpstr>Elementos basicos</vt:lpstr>
      <vt:lpstr>Introducción a la librería "re"</vt:lpstr>
      <vt:lpstr>Métodos comunes</vt:lpstr>
      <vt:lpstr>Ejemplos</vt:lpstr>
      <vt:lpstr>Ejercicio</vt:lpstr>
      <vt:lpstr>Links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Juan Manjarres</dc:creator>
  <cp:keywords/>
  <dc:description/>
  <cp:lastModifiedBy>Alejandro Velez</cp:lastModifiedBy>
  <cp:revision>37</cp:revision>
  <dcterms:created xsi:type="dcterms:W3CDTF">2023-01-20T21:59:21Z</dcterms:created>
  <dcterms:modified xsi:type="dcterms:W3CDTF">2023-05-17T23:54:20Z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0x010100B16A31DE9EC7FC49AC98899C5E21C2D8</vt:lpwstr>
  </property>
</Properties>
</file>

<file path=docProps/thumbnail.jpeg>
</file>